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2D_B82F0C89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0" r:id="rId5"/>
    <p:sldId id="309" r:id="rId6"/>
    <p:sldId id="306" r:id="rId7"/>
    <p:sldId id="312" r:id="rId8"/>
    <p:sldId id="305" r:id="rId9"/>
    <p:sldId id="314" r:id="rId10"/>
    <p:sldId id="303" r:id="rId11"/>
    <p:sldId id="301" r:id="rId12"/>
    <p:sldId id="302" r:id="rId13"/>
    <p:sldId id="299" r:id="rId14"/>
    <p:sldId id="300" r:id="rId15"/>
    <p:sldId id="29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BD3CAEE2-7633-2857-04D4-52197524C385}" name="Casey Kemp" initials="CK" userId="0ab8994dda10a3f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AE8"/>
    <a:srgbClr val="4769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262" autoAdjust="0"/>
  </p:normalViewPr>
  <p:slideViewPr>
    <p:cSldViewPr snapToGrid="0">
      <p:cViewPr varScale="1">
        <p:scale>
          <a:sx n="57" d="100"/>
          <a:sy n="57" d="100"/>
        </p:scale>
        <p:origin x="132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ey Kemp" userId="0ab8994dda10a3f4" providerId="LiveId" clId="{6298A73E-B424-4BD7-9231-56C082D53E7F}"/>
    <pc:docChg chg="custSel modSld">
      <pc:chgData name="Casey Kemp" userId="0ab8994dda10a3f4" providerId="LiveId" clId="{6298A73E-B424-4BD7-9231-56C082D53E7F}" dt="2024-09-20T18:11:54.530" v="2" actId="207"/>
      <pc:docMkLst>
        <pc:docMk/>
      </pc:docMkLst>
      <pc:sldChg chg="modSp mod">
        <pc:chgData name="Casey Kemp" userId="0ab8994dda10a3f4" providerId="LiveId" clId="{6298A73E-B424-4BD7-9231-56C082D53E7F}" dt="2024-09-20T18:11:54.530" v="2" actId="207"/>
        <pc:sldMkLst>
          <pc:docMk/>
          <pc:sldMk cId="2990327930" sldId="299"/>
        </pc:sldMkLst>
        <pc:graphicFrameChg chg="modGraphic">
          <ac:chgData name="Casey Kemp" userId="0ab8994dda10a3f4" providerId="LiveId" clId="{6298A73E-B424-4BD7-9231-56C082D53E7F}" dt="2024-09-20T18:11:54.530" v="2" actId="207"/>
          <ac:graphicFrameMkLst>
            <pc:docMk/>
            <pc:sldMk cId="2990327930" sldId="299"/>
            <ac:graphicFrameMk id="6" creationId="{7D1B68FE-CBA2-9F63-55B7-759E188CFE03}"/>
          </ac:graphicFrameMkLst>
        </pc:graphicFrameChg>
      </pc:sldChg>
    </pc:docChg>
  </pc:docChgLst>
</pc:chgInfo>
</file>

<file path=ppt/comments/modernComment_12D_B82F0C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9B7947A-21D6-4F6F-9710-DCC40BB59BB6}" authorId="{BD3CAEE2-7633-2857-04D4-52197524C385}" created="2024-09-20T17:37:04.05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090091145" sldId="301"/>
      <ac:graphicFrameMk id="6" creationId="{BCC98EAA-4C6E-9974-AB21-E955BE34DF52}"/>
      <ac:tblMk/>
      <ac:tcMk rowId="85209771" colId="149845700"/>
      <ac:txMk cp="11" len="8">
        <ac:context len="41" hash="2423830048"/>
      </ac:txMk>
    </ac:txMkLst>
    <p188:pos x="5510881" y="2157931"/>
    <p188:txBody>
      <a:bodyPr/>
      <a:lstStyle/>
      <a:p>
        <a:r>
          <a:rPr lang="en-US"/>
          <a:t>Breakfast, together but not mandatory.
Lunch, on your own.
Dinner, together, mandatory.
Consider each family dump $100-150 for staple goods. 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1drv.ms/f/s!AvSjENpNmbgK0AfCsXGyQNBsuHrU?e=Yy5opk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81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you planning for a small, intimate gathering (just immediate family) or a large-scale event with extended family (cousins, uncles, aunts, etc.)? Knowing this early helps with decisions on venue, accommodations, and budget. Consider whether you want to focus on a specific branch of the family or include everyone.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351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Choosing the Best </a:t>
            </a:r>
            <a:r>
              <a:rPr lang="en-US" b="1" dirty="0" err="1"/>
              <a:t>Time:</a:t>
            </a:r>
            <a:r>
              <a:rPr lang="en-US" dirty="0" err="1"/>
              <a:t>Pick</a:t>
            </a:r>
            <a:r>
              <a:rPr lang="en-US" dirty="0"/>
              <a:t> a date that works for as many family members as possible. Consider time of year, weather, and major family events or holidays.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Send out a </a:t>
            </a:r>
            <a:r>
              <a:rPr lang="en-US" b="1" dirty="0"/>
              <a:t>poll</a:t>
            </a:r>
            <a:r>
              <a:rPr lang="en-US" dirty="0"/>
              <a:t> to gauge availability and preferences (tools like Doodle or Google Forms are useful for this).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Consider School </a:t>
            </a:r>
            <a:r>
              <a:rPr lang="en-US" b="1" dirty="0" err="1"/>
              <a:t>Schedules:</a:t>
            </a:r>
            <a:r>
              <a:rPr lang="en-US" dirty="0" err="1"/>
              <a:t>If</a:t>
            </a:r>
            <a:r>
              <a:rPr lang="en-US" dirty="0"/>
              <a:t> many family members have children, take into account school vacations and holidays.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Duration of the </a:t>
            </a:r>
            <a:r>
              <a:rPr lang="en-US" b="1" dirty="0" err="1"/>
              <a:t>Reunion:</a:t>
            </a:r>
            <a:r>
              <a:rPr lang="en-US" dirty="0" err="1"/>
              <a:t>Decide</a:t>
            </a:r>
            <a:r>
              <a:rPr lang="en-US" dirty="0"/>
              <a:t> if this will be a one-day event, a weekend, or even a multi-day gathering. Multi-day reunions require more planning, especially for meals, lodging, and activities.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08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Pigeon forge/Gatlinburg: 10.5 </a:t>
            </a:r>
            <a:r>
              <a:rPr lang="en-US" dirty="0" err="1"/>
              <a:t>hrs</a:t>
            </a:r>
            <a:r>
              <a:rPr lang="en-US" dirty="0"/>
              <a:t> {} 58 – 81F</a:t>
            </a:r>
          </a:p>
          <a:p>
            <a:r>
              <a:rPr lang="en-US" dirty="0"/>
              <a:t>Blue Ridge: 8.5 </a:t>
            </a:r>
            <a:r>
              <a:rPr lang="en-US" dirty="0" err="1"/>
              <a:t>hrs</a:t>
            </a:r>
            <a:r>
              <a:rPr lang="en-US" dirty="0"/>
              <a:t> {} 58 – 84F</a:t>
            </a:r>
          </a:p>
          <a:p>
            <a:r>
              <a:rPr lang="en-US" dirty="0"/>
              <a:t>Asheville: 9 </a:t>
            </a:r>
            <a:r>
              <a:rPr lang="en-US" dirty="0" err="1"/>
              <a:t>hrs</a:t>
            </a:r>
            <a:r>
              <a:rPr lang="en-US" dirty="0"/>
              <a:t> {} 58 – 80F</a:t>
            </a:r>
          </a:p>
          <a:p>
            <a:r>
              <a:rPr lang="en-US" dirty="0"/>
              <a:t>Chattanooga: 9 </a:t>
            </a:r>
            <a:r>
              <a:rPr lang="en-US" dirty="0" err="1"/>
              <a:t>hrs</a:t>
            </a:r>
            <a:r>
              <a:rPr lang="en-US" dirty="0"/>
              <a:t> {} 64 – 85F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Considerations for Elderly or Disabled Family </a:t>
            </a:r>
            <a:r>
              <a:rPr lang="en-US" b="1" dirty="0" err="1"/>
              <a:t>Members:</a:t>
            </a:r>
            <a:r>
              <a:rPr lang="en-US" dirty="0" err="1"/>
              <a:t>Make</a:t>
            </a:r>
            <a:r>
              <a:rPr lang="en-US" dirty="0"/>
              <a:t> sure the location is accessible to all family members, including those who might need accommodations for mobility or other health needs.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Travel Time and </a:t>
            </a:r>
            <a:r>
              <a:rPr lang="en-US" b="1" dirty="0" err="1"/>
              <a:t>Costs:</a:t>
            </a:r>
            <a:r>
              <a:rPr lang="en-US" dirty="0" err="1"/>
              <a:t>Keep</a:t>
            </a:r>
            <a:r>
              <a:rPr lang="en-US" dirty="0"/>
              <a:t> in mind how far everyone will need to travel. Some families might prefer a location that is drivable, while others are willing to fly if it’s for a memorable destination.</a:t>
            </a:r>
          </a:p>
          <a:p>
            <a:r>
              <a:rPr lang="en-US" b="1" dirty="0"/>
              <a:t>Resort or Vacation Rental:</a:t>
            </a:r>
            <a:r>
              <a:rPr lang="en-US" dirty="0"/>
              <a:t> For multi-day events, renting a large vacation home, cabin, or resort space gives everyone a central place to gather. Many vacation properties come with kitchens and outdoor spaces, making meal prep and activities easier.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Capacity and </a:t>
            </a:r>
            <a:r>
              <a:rPr lang="en-US" b="1" dirty="0" err="1"/>
              <a:t>Amenities:</a:t>
            </a:r>
            <a:r>
              <a:rPr lang="en-US" dirty="0" err="1"/>
              <a:t>Ensure</a:t>
            </a:r>
            <a:r>
              <a:rPr lang="en-US" dirty="0"/>
              <a:t> the venue can accommodate the expected number of attendees comfortably. Check for basic amenities such as restrooms, parking, power outlets, and shaded areas if outdoors.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Consider the </a:t>
            </a:r>
            <a:r>
              <a:rPr lang="en-US" b="1" dirty="0" err="1"/>
              <a:t>Weather:</a:t>
            </a:r>
            <a:r>
              <a:rPr lang="en-US" dirty="0" err="1"/>
              <a:t>If</a:t>
            </a:r>
            <a:r>
              <a:rPr lang="en-US" dirty="0"/>
              <a:t> it’s an outdoor event, have a backup plan for inclement weather (rent a tent or find an indoor space nearby).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 if the venue offers both indoor and outdoor options to give flexibility.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Make Reservations </a:t>
            </a:r>
            <a:r>
              <a:rPr lang="en-US" b="1" dirty="0" err="1"/>
              <a:t>Early:</a:t>
            </a:r>
            <a:r>
              <a:rPr lang="en-US" dirty="0" err="1"/>
              <a:t>Once</a:t>
            </a:r>
            <a:r>
              <a:rPr lang="en-US" dirty="0"/>
              <a:t> you’ve selected a venue, book it as early as possible to secure your preferred dates. Venues, especially popular parks or resorts, can fill up months in advance.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511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Capacity and Availability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How many people will be attending the reunion?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 the lodging option have enough space to accommodate everyone comfortably?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a variety of room types (single, double, suites, family rooms) to meet different needs?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 lodging available for the specific dates of the reunion?</a:t>
            </a:r>
            <a:endParaRPr lang="en-US" dirty="0"/>
          </a:p>
          <a:p>
            <a:r>
              <a:rPr lang="en-US" b="1" dirty="0"/>
              <a:t>2. Budget and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is the budget for lodging?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Does the venue offer group discounts or room blocks?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hidden fees, such as resort fees, parking, or taxes?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breakfast or any other meal included in the room rate?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Can guests cancel or modify their reservations without penalties?</a:t>
            </a:r>
            <a:endParaRPr lang="en-US" dirty="0"/>
          </a:p>
          <a:p>
            <a:r>
              <a:rPr lang="en-US" b="1" dirty="0"/>
              <a:t>3. Location and Accessibility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 lodging centrally located or convenient for most attendees?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How far is it from the reunion venue, local attractions, or other planned activities?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 lodging accessible to elderly family members or those with mobility challenges?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nearby amenities such as restaurants, grocery stores, or transportation options?</a:t>
            </a:r>
            <a:endParaRPr lang="en-US" dirty="0"/>
          </a:p>
          <a:p>
            <a:r>
              <a:rPr lang="en-US" b="1" dirty="0"/>
              <a:t>4. Amenities and Facilities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Does the lodging provide necessary amenities like free Wi-Fi, kitchenettes, or laundry services?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recreational facilities such as a pool, playground, or game room for families with children?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there a common area or meeting room where family members can gather informally?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outdoor spaces or picnic areas that could be used for group activities?</a:t>
            </a:r>
            <a:endParaRPr lang="en-US" dirty="0"/>
          </a:p>
          <a:p>
            <a:r>
              <a:rPr lang="en-US" b="1" dirty="0"/>
              <a:t>5. Comfort and Privacy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Will the rooms provide enough privacy for each family unit?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options for family members who may need more private or quieter accommodations?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 rooms climate-controlled (heating/air conditioning)?</a:t>
            </a:r>
            <a:endParaRPr lang="en-US" dirty="0"/>
          </a:p>
          <a:p>
            <a:r>
              <a:rPr lang="en-US" b="1" dirty="0"/>
              <a:t>6. Logistics and Transportation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there enough parking available for everyone, and is it free or paid?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public transportation or shuttle service available for guests who won’t have cars?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 lodging easy to find and accessible for family members traveling from out of town?</a:t>
            </a:r>
            <a:endParaRPr lang="en-US" dirty="0"/>
          </a:p>
          <a:p>
            <a:r>
              <a:rPr lang="en-US" b="1" dirty="0"/>
              <a:t>7. Special Requests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special accommodations (such as accessible rooms, dietary requirements for meals, or pet-friendly rooms) available?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Can the venue provide cribs, rollaway beds, or other specific items if needed?</a:t>
            </a:r>
            <a:endParaRPr lang="en-US" dirty="0"/>
          </a:p>
          <a:p>
            <a:r>
              <a:rPr lang="en-US" b="1" dirty="0"/>
              <a:t>8. Reputation and Reviews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do past guests say about the lodging?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Are there any red flags in terms of cleanliness, customer service, or safety?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Is the venue known for hosting large group events or family reunions?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92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1. Determine Total Number of Attendees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Estimate the number of people attending</a:t>
            </a:r>
            <a:r>
              <a:rPr lang="en-US" dirty="0"/>
              <a:t>: Start by sending out RSVPs or a preliminary survey to get an idea of how many family members will join.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Consider varying contributions</a:t>
            </a:r>
            <a:r>
              <a:rPr lang="en-US" dirty="0"/>
              <a:t>: Depending on family size and financial situations, contributions may differ. Keep in mind that some may need financial assistance.</a:t>
            </a:r>
          </a:p>
          <a:p>
            <a:r>
              <a:rPr lang="en-US" b="1" dirty="0"/>
              <a:t>2. List Major Categories of Expenses</a:t>
            </a:r>
          </a:p>
          <a:p>
            <a:r>
              <a:rPr lang="en-US" dirty="0"/>
              <a:t>Break down your reunion budget into categories to make it easier to track costs. Some of the main categories to include are:</a:t>
            </a:r>
          </a:p>
          <a:p>
            <a:r>
              <a:rPr lang="en-US" b="1" dirty="0"/>
              <a:t>a. Venue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Rental Fees</a:t>
            </a:r>
            <a:r>
              <a:rPr lang="en-US" dirty="0"/>
              <a:t>: If hosting at a park, event hall, hotel, or resort, find out the cost to rent the space.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Deposit</a:t>
            </a:r>
            <a:r>
              <a:rPr lang="en-US" dirty="0"/>
              <a:t>: Many venues require a deposit to hold the space, which may or may not be refundable.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Insurance</a:t>
            </a:r>
            <a:r>
              <a:rPr lang="en-US" dirty="0"/>
              <a:t>: Some venues may require liability insurance in case of damages or injuries.</a:t>
            </a:r>
          </a:p>
          <a:p>
            <a:r>
              <a:rPr lang="en-US" b="1" dirty="0"/>
              <a:t>b. Lodging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Hotel/Resort</a:t>
            </a:r>
            <a:r>
              <a:rPr lang="en-US" dirty="0"/>
              <a:t>: Calculate group rates or room blocks if staying at a hotel.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Vacation Rentals or Campgrounds</a:t>
            </a:r>
            <a:r>
              <a:rPr lang="en-US" dirty="0"/>
              <a:t>: Include rental fees for vacation homes, cabins, or campsites if those options are chosen.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Consider Duration</a:t>
            </a:r>
            <a:r>
              <a:rPr lang="en-US" dirty="0"/>
              <a:t>: Will attendees stay for one night, a weekend, or longer? The number of nights will affect the lodging cost.</a:t>
            </a:r>
          </a:p>
          <a:p>
            <a:r>
              <a:rPr lang="en-US" b="1" dirty="0"/>
              <a:t>c. Food and Catering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Meals</a:t>
            </a:r>
            <a:r>
              <a:rPr lang="en-US" dirty="0"/>
              <a:t>: Estimate costs for meals during the reunion,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Breakfast, lunch, and dinner (per person, per day).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Snacks, beverages, and desserts.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Catering or Restaurant Costs</a:t>
            </a:r>
            <a:r>
              <a:rPr lang="en-US" dirty="0"/>
              <a:t>: Research catering options if you plan to hire a service. If dining at restaurants, plan for the average cost per meal.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Self-Catering</a:t>
            </a:r>
            <a:r>
              <a:rPr lang="en-US" dirty="0"/>
              <a:t>: If families will cook, plan for groceries and supplies. Consider a potluck where each family brings a dish to reduce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Alcohol/Drinks</a:t>
            </a:r>
            <a:r>
              <a:rPr lang="en-US" dirty="0"/>
              <a:t>: If serving alcohol, budget for drinks and set limits to prevent over-purchasing.</a:t>
            </a:r>
          </a:p>
          <a:p>
            <a:r>
              <a:rPr lang="en-US" b="1" dirty="0"/>
              <a:t>d. Transportation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Travel Costs</a:t>
            </a:r>
            <a:r>
              <a:rPr lang="en-US" dirty="0"/>
              <a:t>: Factor in transportation for attendees traveling from afar: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Airfare, train, or bus tickets.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Gas and tolls for those driving.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Shuttle or Transportation Services</a:t>
            </a:r>
            <a:r>
              <a:rPr lang="en-US" dirty="0"/>
              <a:t>: If needed, budget for a shuttle to transport attendees from the airport to the venue, or between locations during the reunion.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Parking Fees</a:t>
            </a:r>
            <a:r>
              <a:rPr lang="en-US" dirty="0"/>
              <a:t>: If the venue or lodging charges for parking, make sure this is included.</a:t>
            </a:r>
          </a:p>
          <a:p>
            <a:r>
              <a:rPr lang="en-US" b="1" dirty="0"/>
              <a:t>e. Activities and Entertainment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Games and Activities</a:t>
            </a:r>
            <a:r>
              <a:rPr lang="en-US" dirty="0"/>
              <a:t>: Plan for the cost of any group activities,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Sports equipment (volleyball, basketball, etc.).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Rentals for group activities like paddleboarding, biking, or skiing.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Entry fees for museums, amusement parks, or other attractions.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Entertainment</a:t>
            </a:r>
            <a:r>
              <a:rPr lang="en-US" dirty="0"/>
              <a:t>: If you plan to hire entertainment, such as a DJ, live music, or a photo booth, include these costs in your budget.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Crafts and Supplies</a:t>
            </a:r>
            <a:r>
              <a:rPr lang="en-US" dirty="0"/>
              <a:t>: Include materials for kids’ activities, family games, or memorabilia-making (like scrapbooks or custom t-shirts).</a:t>
            </a:r>
          </a:p>
          <a:p>
            <a:r>
              <a:rPr lang="en-US" b="1" dirty="0"/>
              <a:t>f. Decorations and Souvenirs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Decorations</a:t>
            </a:r>
            <a:r>
              <a:rPr lang="en-US" dirty="0"/>
              <a:t>: Budget for tableware, banners, signs, and other decorations.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Souvenirs</a:t>
            </a:r>
            <a:r>
              <a:rPr lang="en-US" dirty="0"/>
              <a:t>: Consider offering keepsakes like custom t-shirts, mugs, or group photos. Calculate the cost of purchasing or creating these items.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Photographer/Videographer</a:t>
            </a:r>
            <a:r>
              <a:rPr lang="en-US" dirty="0"/>
              <a:t>: If hiring a professional, include their fees in the budget.</a:t>
            </a:r>
          </a:p>
          <a:p>
            <a:r>
              <a:rPr lang="en-US" b="1" dirty="0"/>
              <a:t>g. Miscellaneous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Emergency Funds</a:t>
            </a:r>
            <a:r>
              <a:rPr lang="en-US" dirty="0"/>
              <a:t>: Keep some funds aside for unexpected expenses.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Printing</a:t>
            </a:r>
            <a:r>
              <a:rPr lang="en-US" dirty="0"/>
              <a:t>: Budget for invitations, maps, itineraries, and other materials if they need to be printed and mailed.</a:t>
            </a:r>
          </a:p>
          <a:p>
            <a:r>
              <a:rPr lang="en-US" b="1" dirty="0"/>
              <a:t>3. Decide How to Cover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Per-Person Fees</a:t>
            </a:r>
            <a:r>
              <a:rPr lang="en-US" dirty="0"/>
              <a:t>: Calculate a per-person fee to cover shared costs like food, activities, and venue rental. This can be communicated early to family members.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Family Contributions</a:t>
            </a:r>
            <a:r>
              <a:rPr lang="en-US" dirty="0"/>
              <a:t>: Depending on the family’s financial situation, each family unit may contribute a certain amount to cover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Fundraising</a:t>
            </a:r>
            <a:r>
              <a:rPr lang="en-US" dirty="0"/>
              <a:t>: If necessary, consider fundraising or asking for voluntary contributions to cover special events or activities.</a:t>
            </a:r>
          </a:p>
          <a:p>
            <a:r>
              <a:rPr lang="en-US" b="1" dirty="0"/>
              <a:t>4. Track and Manage the 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 a Spreadsheet</a:t>
            </a:r>
            <a:r>
              <a:rPr lang="en-US" dirty="0"/>
              <a:t>: Keep a detailed spreadsheet of all estimated and actual costs, broken down by category.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Track deposits, payments made, and remaining balances.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columns for estimated, actual, and over/under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Monitor Payments</a:t>
            </a:r>
            <a:r>
              <a:rPr lang="en-US" dirty="0"/>
              <a:t>: If family members are contributing, keep track of who has paid and who hasn’t. Send reminders if needed.</a:t>
            </a:r>
          </a:p>
          <a:p>
            <a:r>
              <a:rPr lang="en-US" b="1" dirty="0"/>
              <a:t>5. Plan for Cost-Saving Opportunities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Group Discounts</a:t>
            </a:r>
            <a:r>
              <a:rPr lang="en-US" dirty="0"/>
              <a:t>: Look for discounts on venues, lodging, meals, and activities. Many places offer reduced rates for large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DIY Elements</a:t>
            </a:r>
            <a:r>
              <a:rPr lang="en-US" dirty="0"/>
              <a:t>: Save on food by organizing potlucks or self-catering instead of hiring catering services.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Early Bird Offers</a:t>
            </a:r>
            <a:r>
              <a:rPr lang="en-US" dirty="0"/>
              <a:t>: Book early to secure lower prices, especially for flights, lodging, and activities.</a:t>
            </a:r>
          </a:p>
          <a:p>
            <a:r>
              <a:rPr lang="en-US" b="1" dirty="0"/>
              <a:t>6. Final Review and Adjustments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Review the Budget with the Planning Committee</a:t>
            </a:r>
            <a:r>
              <a:rPr lang="en-US" dirty="0"/>
              <a:t>: Go over the budget with your planning committee to make sure all costs are accounted for and realistic.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Communicate with Family</a:t>
            </a:r>
            <a:r>
              <a:rPr lang="en-US" dirty="0"/>
              <a:t>: Keep family members informed about costs, what their contributions will cover, and if any financial assistance is available for those in need.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50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Form a Team: </a:t>
            </a:r>
            <a:r>
              <a:rPr lang="en-US" dirty="0"/>
              <a:t>Planning a reunion can be a lot of work, so it’s important to delegate tasks. Reach out to enthusiastic and organized family members who are willing to help.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Key roles might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Lead Organizer:</a:t>
            </a:r>
            <a:r>
              <a:rPr lang="en-US" dirty="0"/>
              <a:t> Oversees the entire event and keeps everyone on track.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Treasurer:</a:t>
            </a:r>
            <a:r>
              <a:rPr lang="en-US" dirty="0"/>
              <a:t> Manages the budget, tracks expenses, and handles contributions.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Communications Coordinator:</a:t>
            </a:r>
            <a:r>
              <a:rPr lang="en-US" dirty="0"/>
              <a:t> Manages invitations, updates, and RSVPs.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Activity Coordinator:</a:t>
            </a:r>
            <a:r>
              <a:rPr lang="en-US" dirty="0"/>
              <a:t> Plans games, entertainment, and special events.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Logistics Coordinator:</a:t>
            </a:r>
            <a:r>
              <a:rPr lang="en-US" dirty="0"/>
              <a:t> Manages venue bookings, accommodations, and transportation.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Hold Regular </a:t>
            </a:r>
            <a:r>
              <a:rPr lang="en-US" b="1" dirty="0" err="1"/>
              <a:t>Meetings:</a:t>
            </a:r>
            <a:r>
              <a:rPr lang="en-US" dirty="0" err="1"/>
              <a:t>Set</a:t>
            </a:r>
            <a:r>
              <a:rPr lang="en-US" dirty="0"/>
              <a:t> up regular check-ins to discuss progress, troubleshoot any issues, and ensure everyone is aligned with the plan.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video calls, group chats, or email threads to stay connected.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117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2025 Converse Family Reunion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62BC0-7DC4-4569-951D-2BB9475345C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38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lIns="914400" tIns="91440" rIns="914400" anchor="ctr"/>
          <a:lstStyle>
            <a:lvl1pPr algn="ctr">
              <a:defRPr sz="5400" b="1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5E8994-67B0-7A02-C300-323269156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32671" y="0"/>
            <a:ext cx="7659329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3791" y="787869"/>
            <a:ext cx="2743200" cy="2142144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EA6B5C4-24E3-C021-071B-DFF6C6CC49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33449" y="3429000"/>
            <a:ext cx="2920796" cy="29273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6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4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220928" y="787869"/>
            <a:ext cx="6292646" cy="54322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0559" y="1"/>
            <a:ext cx="4952999" cy="2182482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731520" rIns="7315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42932" y="0"/>
            <a:ext cx="7249067" cy="21824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2924355"/>
            <a:ext cx="3769525" cy="330064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E5C19A-AE6A-FEDE-6B3C-9B1701F4C50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933262" y="2932801"/>
            <a:ext cx="6411912" cy="3300851"/>
          </a:xfrm>
          <a:prstGeom prst="rect">
            <a:avLst/>
          </a:prstGeom>
        </p:spPr>
        <p:txBody>
          <a:bodyPr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1pPr>
            <a:lvl2pPr marL="9144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2pPr>
            <a:lvl3pPr marL="13716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3pPr>
            <a:lvl4pPr marL="18288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4pPr>
            <a:lvl5pPr marL="2286000" indent="-283464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6722F2-1968-8B82-9382-187D808D9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41541"/>
            <a:ext cx="10515600" cy="1215894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59468" y="2674190"/>
            <a:ext cx="10494331" cy="36058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0061" y="1541398"/>
            <a:ext cx="4442603" cy="212482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30061" y="3984426"/>
            <a:ext cx="4442603" cy="242499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71736" y="0"/>
            <a:ext cx="5420263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779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772276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4747" y="2365057"/>
            <a:ext cx="4377400" cy="2160644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3EFFF7-FFC6-16DF-B4AB-DD5A1A1DA9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27896" y="0"/>
            <a:ext cx="3344379" cy="6858000"/>
          </a:xfrm>
          <a:custGeom>
            <a:avLst/>
            <a:gdLst>
              <a:gd name="connsiteX0" fmla="*/ 0 w 3344379"/>
              <a:gd name="connsiteY0" fmla="*/ 0 h 6858000"/>
              <a:gd name="connsiteX1" fmla="*/ 3344379 w 3344379"/>
              <a:gd name="connsiteY1" fmla="*/ 0 h 6858000"/>
              <a:gd name="connsiteX2" fmla="*/ 3344379 w 3344379"/>
              <a:gd name="connsiteY2" fmla="*/ 6858000 h 6858000"/>
              <a:gd name="connsiteX3" fmla="*/ 0 w 334437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44379" h="6858000">
                <a:moveTo>
                  <a:pt x="0" y="0"/>
                </a:moveTo>
                <a:lnTo>
                  <a:pt x="3344379" y="0"/>
                </a:lnTo>
                <a:lnTo>
                  <a:pt x="33443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1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r>
              <a:rPr lang="en-US" dirty="0"/>
              <a:t>Blank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6E802E-B214-0AE3-69C8-CBCA885C70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35900" y="2071688"/>
            <a:ext cx="3773488" cy="273208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4572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2pPr>
            <a:lvl3pPr marL="9144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3pPr>
            <a:lvl4pPr marL="13716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4pPr>
            <a:lvl5pPr marL="182880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9909" y="2335192"/>
            <a:ext cx="9792182" cy="2187616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txBody>
          <a:bodyPr lIns="914400" tIns="182880" rIns="914400" anchor="ctr"/>
          <a:lstStyle>
            <a:lvl1pPr algn="ctr">
              <a:defRPr sz="5400" b="1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37129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C6C658-B6F5-98D2-4D95-EA3030D6F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2" y="-7084"/>
            <a:ext cx="12212321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0065" y="2372810"/>
            <a:ext cx="4352081" cy="2129742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89480" y="0"/>
            <a:ext cx="539496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C3FAF69-7EBE-817B-DCEA-4A1595820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7515"/>
            <a:ext cx="4661648" cy="6871651"/>
          </a:xfrm>
          <a:prstGeom prst="rect">
            <a:avLst/>
          </a:prstGeom>
          <a:solidFill>
            <a:srgbClr val="476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6608" y="804862"/>
            <a:ext cx="3401992" cy="5121375"/>
          </a:xfrm>
          <a:prstGeom prst="rect">
            <a:avLst/>
          </a:prstGeom>
          <a:ln w="28575">
            <a:noFill/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4F9403-8AE5-DF79-EFCF-E99EABB8341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579338" y="804863"/>
            <a:ext cx="5716587" cy="5248276"/>
          </a:xfrm>
          <a:prstGeom prst="rect">
            <a:avLst/>
          </a:prstGeom>
        </p:spPr>
        <p:txBody>
          <a:bodyPr anchor="ctr"/>
          <a:lstStyle>
            <a:lvl1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1pPr>
            <a:lvl2pPr marL="73152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 marL="109728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 marL="146304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 marL="1828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7727" y="2060294"/>
            <a:ext cx="4359795" cy="2141316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9009"/>
            <a:ext cx="5521124" cy="687858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70878" y="4550199"/>
            <a:ext cx="4359795" cy="179016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800" b="1" cap="all" spc="100" baseline="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91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706056"/>
            <a:ext cx="6323957" cy="1088020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C3273F-AE8F-21E6-A06E-52686D65496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35563" y="2291786"/>
            <a:ext cx="301783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011C768-FB8E-F917-0CF9-C9B7DA4CAA6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473281" y="2294680"/>
            <a:ext cx="3136127" cy="3967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spc="100" baseline="0"/>
            </a:lvl1pPr>
            <a:lvl2pPr marL="283464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2pPr>
            <a:lvl3pPr marL="6858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3pPr>
            <a:lvl4pPr marL="11430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4pPr>
            <a:lvl5pPr marL="1600200" indent="-283464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FD970D0-182D-96E3-04B5-5D634F9C4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6143"/>
            <a:ext cx="10515600" cy="1229033"/>
          </a:xfrm>
          <a:prstGeom prst="rect">
            <a:avLst/>
          </a:prstGeom>
        </p:spPr>
        <p:txBody>
          <a:bodyPr anchor="b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453354-6167-7227-F443-F984688CC49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49775" y="2858625"/>
            <a:ext cx="3941763" cy="3338513"/>
          </a:xfrm>
          <a:prstGeom prst="rect">
            <a:avLst/>
          </a:prstGeom>
        </p:spPr>
        <p:txBody>
          <a:bodyPr/>
          <a:lstStyle>
            <a:lvl1pPr marL="347472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800" spc="100" baseline="0"/>
            </a:lvl1pPr>
            <a:lvl2pPr marL="6858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600" spc="100" baseline="0"/>
            </a:lvl2pPr>
            <a:lvl3pPr marL="11430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arenR"/>
              <a:defRPr sz="1400" spc="100" baseline="0"/>
            </a:lvl3pPr>
            <a:lvl4pPr marL="16002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arenR"/>
              <a:defRPr sz="1200" spc="100" baseline="0"/>
            </a:lvl4pPr>
            <a:lvl5pPr marL="2057400" indent="-347472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romanLcPeriod"/>
              <a:defRPr sz="12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DA14B5C-C6A4-65FB-34DD-E1C0FF465FF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342681" y="2858625"/>
            <a:ext cx="6011119" cy="33385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+mj-lt"/>
              <a:buNone/>
              <a:defRPr sz="1800" spc="100" baseline="0"/>
            </a:lvl1pPr>
            <a:lvl2pPr marL="28575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2pPr>
            <a:lvl3pPr marL="6858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3pPr>
            <a:lvl4pPr marL="11430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4pPr>
            <a:lvl5pPr marL="1600200" indent="-28575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spc="10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766915"/>
            <a:ext cx="2782529" cy="21630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64796" y="960385"/>
            <a:ext cx="6341212" cy="196962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716594"/>
            <a:ext cx="12192000" cy="314140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73" r:id="rId3"/>
    <p:sldLayoutId id="2147483669" r:id="rId4"/>
    <p:sldLayoutId id="2147483651" r:id="rId5"/>
    <p:sldLayoutId id="2147483671" r:id="rId6"/>
    <p:sldLayoutId id="2147483652" r:id="rId7"/>
    <p:sldLayoutId id="2147483653" r:id="rId8"/>
    <p:sldLayoutId id="2147483650" r:id="rId9"/>
    <p:sldLayoutId id="2147483664" r:id="rId10"/>
    <p:sldLayoutId id="2147483659" r:id="rId11"/>
    <p:sldLayoutId id="2147483662" r:id="rId12"/>
    <p:sldLayoutId id="2147483670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D_B82F0C8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1drv.ms/f/s!AvSjENpNmbgK0AfCsXGyQNBsuHrU?e=7NCEl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Close-up of a green field">
            <a:extLst>
              <a:ext uri="{FF2B5EF4-FFF2-40B4-BE49-F238E27FC236}">
                <a16:creationId xmlns:a16="http://schemas.microsoft.com/office/drawing/2014/main" id="{FE4A4B5C-D71A-0CFA-A601-EB93F13F5AA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50000"/>
          </a:blip>
          <a:srcRect/>
          <a:stretch/>
        </p:blipFill>
        <p:spPr>
          <a:xfrm>
            <a:off x="0" y="-2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0147929-8D39-DAA9-C3C5-4829D9C31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909" y="2335192"/>
            <a:ext cx="9792182" cy="2187616"/>
          </a:xfrm>
        </p:spPr>
        <p:txBody>
          <a:bodyPr/>
          <a:lstStyle/>
          <a:p>
            <a:r>
              <a:rPr lang="en-US" dirty="0"/>
              <a:t>2025 Converse family reunion</a:t>
            </a:r>
          </a:p>
        </p:txBody>
      </p:sp>
    </p:spTree>
    <p:extLst>
      <p:ext uri="{BB962C8B-B14F-4D97-AF65-F5344CB8AC3E}">
        <p14:creationId xmlns:p14="http://schemas.microsoft.com/office/powerpoint/2010/main" val="1760268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6333A-F73A-0D4C-D299-CE68CFEF6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541"/>
            <a:ext cx="10515600" cy="1215894"/>
          </a:xfrm>
        </p:spPr>
        <p:txBody>
          <a:bodyPr/>
          <a:lstStyle/>
          <a:p>
            <a:r>
              <a:rPr lang="en-US" dirty="0"/>
              <a:t>Actions!</a:t>
            </a:r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7D1B68FE-CBA2-9F63-55B7-759E188CFE03}"/>
              </a:ext>
            </a:extLst>
          </p:cNvPr>
          <p:cNvGraphicFramePr>
            <a:graphicFrameLocks noGrp="1"/>
          </p:cNvGraphicFramePr>
          <p:nvPr>
            <p:ph sz="quarter" idx="35"/>
            <p:extLst>
              <p:ext uri="{D42A27DB-BD31-4B8C-83A1-F6EECF244321}">
                <p14:modId xmlns:p14="http://schemas.microsoft.com/office/powerpoint/2010/main" val="1492867825"/>
              </p:ext>
            </p:extLst>
          </p:nvPr>
        </p:nvGraphicFramePr>
        <p:xfrm>
          <a:off x="858838" y="2674938"/>
          <a:ext cx="10515601" cy="3750096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343399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45089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375942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254769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1046904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DEADLINE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5157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SEND OUT POLL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George &amp; Casey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9/22/24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On Track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5157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RESEARCH 3 HOMES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Michelle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NEXT MEETING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On Track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157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APPOINT SPREADSHEET MANAGER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Danny/Casey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NEXT MEETING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Complete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51577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List of Activities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Danny &amp; Co.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NEXT MEETING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On Track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51577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9092A-92F9-2B75-FC44-3FE47246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32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682336-2973-D5FA-2FBF-7B9AA0E56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559" y="1"/>
            <a:ext cx="4952999" cy="2182482"/>
          </a:xfrm>
        </p:spPr>
        <p:txBody>
          <a:bodyPr/>
          <a:lstStyle/>
          <a:p>
            <a:r>
              <a:rPr lang="en-US" dirty="0"/>
              <a:t>Final Thoughts?</a:t>
            </a:r>
          </a:p>
        </p:txBody>
      </p:sp>
      <p:pic>
        <p:nvPicPr>
          <p:cNvPr id="60" name="Picture Placeholder 59" descr="A picture containing grass sprouting">
            <a:extLst>
              <a:ext uri="{FF2B5EF4-FFF2-40B4-BE49-F238E27FC236}">
                <a16:creationId xmlns:a16="http://schemas.microsoft.com/office/drawing/2014/main" id="{203BE455-3949-41E3-AD2E-8F6C87C383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" b="179"/>
          <a:stretch/>
        </p:blipFill>
        <p:spPr>
          <a:xfrm>
            <a:off x="4942932" y="0"/>
            <a:ext cx="7249067" cy="2182483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944C2A3-12E7-A6E7-1D8A-9A1EC6331F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9727" y="2924355"/>
            <a:ext cx="6258805" cy="3559572"/>
          </a:xfrm>
        </p:spPr>
        <p:txBody>
          <a:bodyPr/>
          <a:lstStyle/>
          <a:p>
            <a:r>
              <a:rPr lang="en-US" dirty="0"/>
              <a:t>Next Meetings Topics – </a:t>
            </a:r>
            <a:r>
              <a:rPr lang="en-US" dirty="0">
                <a:solidFill>
                  <a:srgbClr val="FF0000"/>
                </a:solidFill>
              </a:rPr>
              <a:t>Oct 13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 @ 5:30pm; Michelle’s house, invite Darrin &amp; Tarrin, Danielle, and Russ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Review/Buy lodging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on level of participation from family/ timeline of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activities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Discuss food logistics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Discuss transportation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the dates?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4D8E8-D0EF-11C8-495B-3876957CD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F65D99-0595-C540-D5F1-1689F4F26744}"/>
              </a:ext>
            </a:extLst>
          </p:cNvPr>
          <p:cNvSpPr txBox="1"/>
          <p:nvPr/>
        </p:nvSpPr>
        <p:spPr>
          <a:xfrm>
            <a:off x="7078532" y="2921192"/>
            <a:ext cx="45579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en-US" spc="100" dirty="0"/>
              <a:t>By Next Meeting, We should know:</a:t>
            </a:r>
          </a:p>
          <a:p>
            <a:pPr marL="285750" indent="-28575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pc="100" dirty="0"/>
              <a:t>Date</a:t>
            </a:r>
          </a:p>
          <a:p>
            <a:pPr marL="285750" indent="-28575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pc="100" dirty="0"/>
              <a:t>Location</a:t>
            </a:r>
          </a:p>
          <a:p>
            <a:pPr marL="285750" indent="-28575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pc="100" dirty="0"/>
              <a:t>Attendees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51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CBCD3B-EAB4-87E8-85AB-C9DDB7162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061" y="1541398"/>
            <a:ext cx="4442603" cy="212482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335026-4908-B82C-0C3C-4E5E0498CB6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See you next meeting!</a:t>
            </a:r>
          </a:p>
        </p:txBody>
      </p:sp>
      <p:pic>
        <p:nvPicPr>
          <p:cNvPr id="15" name="Picture Placeholder 14" descr="A close up of a leaf">
            <a:extLst>
              <a:ext uri="{FF2B5EF4-FFF2-40B4-BE49-F238E27FC236}">
                <a16:creationId xmlns:a16="http://schemas.microsoft.com/office/drawing/2014/main" id="{C59CFD32-0A41-78F6-63F2-D8BBA2F23D0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5" r="55"/>
          <a:stretch/>
        </p:blipFill>
        <p:spPr>
          <a:xfrm>
            <a:off x="6771736" y="0"/>
            <a:ext cx="5420263" cy="6858000"/>
          </a:xfrm>
        </p:spPr>
      </p:pic>
    </p:spTree>
    <p:extLst>
      <p:ext uri="{BB962C8B-B14F-4D97-AF65-F5344CB8AC3E}">
        <p14:creationId xmlns:p14="http://schemas.microsoft.com/office/powerpoint/2010/main" val="3010151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green rolling hills with a sunset">
            <a:extLst>
              <a:ext uri="{FF2B5EF4-FFF2-40B4-BE49-F238E27FC236}">
                <a16:creationId xmlns:a16="http://schemas.microsoft.com/office/drawing/2014/main" id="{565AB0FC-9FCD-FDB2-1D84-F3D855D838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6772276" cy="6858000"/>
          </a:xfrm>
        </p:spPr>
      </p:pic>
      <p:sp>
        <p:nvSpPr>
          <p:cNvPr id="47" name="Title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747" y="2365057"/>
            <a:ext cx="4377400" cy="2160644"/>
          </a:xfrm>
        </p:spPr>
        <p:txBody>
          <a:bodyPr/>
          <a:lstStyle/>
          <a:p>
            <a:r>
              <a:rPr lang="en-US" noProof="0" dirty="0"/>
              <a:t>AGENDA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0E8875C-8FE5-DCE1-106E-5F34DFD161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3AADE-5119-8CE2-0DD5-2BD7E34032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835900" y="2071688"/>
            <a:ext cx="3773488" cy="2732087"/>
          </a:xfrm>
        </p:spPr>
        <p:txBody>
          <a:bodyPr/>
          <a:lstStyle/>
          <a:p>
            <a:r>
              <a:rPr lang="en-US" dirty="0"/>
              <a:t>Lodging</a:t>
            </a:r>
          </a:p>
          <a:p>
            <a:r>
              <a:rPr lang="en-US" dirty="0"/>
              <a:t>Timeline of Events</a:t>
            </a:r>
          </a:p>
          <a:p>
            <a:r>
              <a:rPr lang="en-US" dirty="0"/>
              <a:t>Activities</a:t>
            </a:r>
          </a:p>
          <a:p>
            <a:r>
              <a:rPr lang="en-US" dirty="0"/>
              <a:t>Food Logistics</a:t>
            </a:r>
          </a:p>
          <a:p>
            <a:r>
              <a:rPr lang="en-US" dirty="0"/>
              <a:t>Transportation</a:t>
            </a:r>
          </a:p>
          <a:p>
            <a:r>
              <a:rPr lang="en-US" dirty="0"/>
              <a:t>Key Role Assignments 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DA9558D5-EB6D-C2EA-C5E2-790769448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29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CDA2767E-38F3-49F7-BE02-EA3E6C7C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08" y="804862"/>
            <a:ext cx="3401992" cy="5121375"/>
          </a:xfrm>
          <a:ln>
            <a:noFill/>
          </a:ln>
        </p:spPr>
        <p:txBody>
          <a:bodyPr/>
          <a:lstStyle/>
          <a:p>
            <a:r>
              <a:rPr lang="en-US" noProof="0" dirty="0"/>
              <a:t>Lodging:</a:t>
            </a:r>
            <a:br>
              <a:rPr lang="en-US" noProof="0" dirty="0"/>
            </a:br>
            <a:r>
              <a:rPr lang="en-US" noProof="0" dirty="0"/>
              <a:t>Michelle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490171-2859-5322-0F76-C05597544F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A14BCEB-65A1-C45A-D60F-F9C4E2D65031}"/>
              </a:ext>
            </a:extLst>
          </p:cNvPr>
          <p:cNvSpPr txBox="1">
            <a:spLocks/>
          </p:cNvSpPr>
          <p:nvPr/>
        </p:nvSpPr>
        <p:spPr>
          <a:xfrm>
            <a:off x="4937760" y="501650"/>
            <a:ext cx="6617632" cy="3381861"/>
          </a:xfrm>
          <a:prstGeom prst="rect">
            <a:avLst/>
          </a:prstGeom>
        </p:spPr>
        <p:txBody>
          <a:bodyPr anchor="ctr"/>
          <a:lstStyle>
            <a:lvl1pPr marL="283464" indent="-283464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20" indent="-283464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indent="-283464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3040" indent="-283464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83464" algn="l" defTabSz="914400" rtl="0" eaLnBrk="1" latinLnBrk="0" hangingPunct="1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300"/>
              </a:spcAft>
              <a:buNone/>
            </a:pPr>
            <a:r>
              <a:rPr lang="en-US" sz="2000" b="1" u="sng" dirty="0"/>
              <a:t>REMINDER OF PRIORITIES, NEEDS AND WANTS</a:t>
            </a:r>
          </a:p>
          <a:p>
            <a:pPr marL="342900" indent="-342900">
              <a:spcAft>
                <a:spcPts val="300"/>
              </a:spcAft>
              <a:buFont typeface="+mj-lt"/>
              <a:buAutoNum type="arabicPeriod"/>
            </a:pPr>
            <a:r>
              <a:rPr lang="en-US" sz="2000" dirty="0"/>
              <a:t>Bedroom Count/variety</a:t>
            </a:r>
          </a:p>
          <a:p>
            <a:pPr marL="342900" indent="-342900">
              <a:spcAft>
                <a:spcPts val="300"/>
              </a:spcAft>
              <a:buFont typeface="+mj-lt"/>
              <a:buAutoNum type="arabicPeriod"/>
            </a:pPr>
            <a:r>
              <a:rPr lang="en-US" sz="2000" dirty="0"/>
              <a:t>Dining Space/Common Spaces</a:t>
            </a:r>
          </a:p>
          <a:p>
            <a:pPr marL="342900" indent="-342900">
              <a:spcAft>
                <a:spcPts val="300"/>
              </a:spcAft>
              <a:buFont typeface="+mj-lt"/>
              <a:buAutoNum type="arabicPeriod"/>
            </a:pPr>
            <a:r>
              <a:rPr lang="en-US" sz="2000" dirty="0"/>
              <a:t>Accessibility</a:t>
            </a:r>
          </a:p>
          <a:p>
            <a:pPr marL="342900" indent="-342900">
              <a:spcAft>
                <a:spcPts val="300"/>
              </a:spcAft>
              <a:buFont typeface="+mj-lt"/>
              <a:buAutoNum type="arabicPeriod"/>
            </a:pPr>
            <a:r>
              <a:rPr lang="en-US" sz="2000" dirty="0"/>
              <a:t>Rec space</a:t>
            </a:r>
          </a:p>
          <a:p>
            <a:pPr lvl="1">
              <a:spcAft>
                <a:spcPts val="300"/>
              </a:spcAft>
            </a:pPr>
            <a:r>
              <a:rPr lang="en-US" sz="2000" dirty="0"/>
              <a:t>Outdoor &amp; Indoor spaces</a:t>
            </a:r>
          </a:p>
          <a:p>
            <a:pPr lvl="1">
              <a:spcAft>
                <a:spcPts val="300"/>
              </a:spcAft>
            </a:pPr>
            <a:r>
              <a:rPr lang="en-US" sz="2000" dirty="0"/>
              <a:t>Kid-friendly spaces</a:t>
            </a:r>
          </a:p>
          <a:p>
            <a:pPr marL="0" indent="0"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2000" dirty="0"/>
              <a:t>5. Distance to extra curriculars</a:t>
            </a:r>
          </a:p>
          <a:p>
            <a:pPr marL="0" indent="0">
              <a:spcAft>
                <a:spcPts val="300"/>
              </a:spcAft>
              <a:buFont typeface="Arial" panose="020B0604020202020204" pitchFamily="34" charset="0"/>
              <a:buNone/>
            </a:pPr>
            <a:r>
              <a:rPr lang="en-US" sz="2000" dirty="0"/>
              <a:t>6. Budget</a:t>
            </a:r>
          </a:p>
        </p:txBody>
      </p:sp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E2E98EE5-AEF7-CC38-F7F4-0BC1ED71BBBE}"/>
              </a:ext>
            </a:extLst>
          </p:cNvPr>
          <p:cNvSpPr txBox="1">
            <a:spLocks/>
          </p:cNvSpPr>
          <p:nvPr/>
        </p:nvSpPr>
        <p:spPr>
          <a:xfrm>
            <a:off x="4937760" y="4109421"/>
            <a:ext cx="7013986" cy="22469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NEEDS: Ensuite on ground level, game/rec room, fully stocked kitchen, handicap accessible, linens, &lt;30mins from DT, </a:t>
            </a:r>
            <a:r>
              <a:rPr lang="en-US" sz="2000" dirty="0" err="1"/>
              <a:t>wifi</a:t>
            </a:r>
            <a:r>
              <a:rPr lang="en-US" sz="2000" dirty="0"/>
              <a:t>, parking, outdoor smoking areas</a:t>
            </a:r>
          </a:p>
          <a:p>
            <a:r>
              <a:rPr lang="en-US" sz="2000" dirty="0"/>
              <a:t>WANTS: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kid play places, coffee bar, community area for rec, VIEWS, baby changing station, outdoor grill, pizza oven, (pool is plus but not required)</a:t>
            </a:r>
          </a:p>
          <a:p>
            <a:pPr marL="0" indent="0">
              <a:buNone/>
            </a:pPr>
            <a:r>
              <a:rPr lang="en-US" sz="2000" b="1" dirty="0">
                <a:highlight>
                  <a:srgbClr val="FFFF00"/>
                </a:highlight>
              </a:rPr>
              <a:t>ACTION: PICK HOUSE &amp; BOOK</a:t>
            </a:r>
          </a:p>
        </p:txBody>
      </p:sp>
    </p:spTree>
    <p:extLst>
      <p:ext uri="{BB962C8B-B14F-4D97-AF65-F5344CB8AC3E}">
        <p14:creationId xmlns:p14="http://schemas.microsoft.com/office/powerpoint/2010/main" val="65465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AEBF-73B2-2188-6E43-D85E8297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064" y="457382"/>
            <a:ext cx="4352081" cy="2129742"/>
          </a:xfrm>
        </p:spPr>
        <p:txBody>
          <a:bodyPr/>
          <a:lstStyle/>
          <a:p>
            <a:r>
              <a:rPr lang="en-US" dirty="0"/>
              <a:t>Family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count: </a:t>
            </a:r>
            <a:r>
              <a:rPr lang="en-US" dirty="0">
                <a:solidFill>
                  <a:schemeClr val="tx1"/>
                </a:solidFill>
              </a:rPr>
              <a:t>23</a:t>
            </a:r>
          </a:p>
        </p:txBody>
      </p:sp>
      <p:pic>
        <p:nvPicPr>
          <p:cNvPr id="7" name="Picture Placeholder 4" descr="A close-up of a field">
            <a:extLst>
              <a:ext uri="{FF2B5EF4-FFF2-40B4-BE49-F238E27FC236}">
                <a16:creationId xmlns:a16="http://schemas.microsoft.com/office/drawing/2014/main" id="{DA3FAC68-747F-999F-4EF5-874B39A6DD5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34" r="234"/>
          <a:stretch/>
        </p:blipFill>
        <p:spPr>
          <a:xfrm>
            <a:off x="6789480" y="0"/>
            <a:ext cx="5394960" cy="68580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885A6-2008-15E5-517B-3CBBFE99B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C2976F-E662-2B0D-1483-0909742C3C24}"/>
              </a:ext>
            </a:extLst>
          </p:cNvPr>
          <p:cNvSpPr txBox="1"/>
          <p:nvPr/>
        </p:nvSpPr>
        <p:spPr>
          <a:xfrm>
            <a:off x="1250063" y="2772076"/>
            <a:ext cx="4352081" cy="315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cap="all" spc="100" dirty="0">
                <a:solidFill>
                  <a:schemeClr val="accent4">
                    <a:lumMod val="50000"/>
                  </a:schemeClr>
                </a:solidFill>
              </a:rPr>
              <a:t>Confirm room assignments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975FCB-7C58-487C-2EF8-FA37EA714182}"/>
              </a:ext>
            </a:extLst>
          </p:cNvPr>
          <p:cNvSpPr txBox="1"/>
          <p:nvPr/>
        </p:nvSpPr>
        <p:spPr>
          <a:xfrm>
            <a:off x="1250063" y="3087612"/>
            <a:ext cx="4352081" cy="3657600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b="1" dirty="0"/>
              <a:t>Room1:</a:t>
            </a:r>
          </a:p>
          <a:p>
            <a:r>
              <a:rPr lang="en-US" dirty="0"/>
              <a:t>Russ</a:t>
            </a:r>
          </a:p>
          <a:p>
            <a:r>
              <a:rPr lang="en-US" dirty="0"/>
              <a:t>Erin</a:t>
            </a:r>
          </a:p>
          <a:p>
            <a:r>
              <a:rPr lang="en-US" b="1" dirty="0"/>
              <a:t>Room2:</a:t>
            </a:r>
          </a:p>
          <a:p>
            <a:r>
              <a:rPr lang="en-US" dirty="0"/>
              <a:t>Danielle</a:t>
            </a:r>
          </a:p>
          <a:p>
            <a:r>
              <a:rPr lang="en-US" dirty="0"/>
              <a:t>Anthony</a:t>
            </a:r>
          </a:p>
          <a:p>
            <a:r>
              <a:rPr lang="en-US" b="1" dirty="0"/>
              <a:t>Room3:</a:t>
            </a:r>
          </a:p>
          <a:p>
            <a:r>
              <a:rPr lang="en-US" dirty="0"/>
              <a:t>Brooklyn</a:t>
            </a:r>
          </a:p>
          <a:p>
            <a:r>
              <a:rPr lang="en-US" dirty="0" err="1"/>
              <a:t>Leylah</a:t>
            </a:r>
            <a:endParaRPr lang="en-US" dirty="0"/>
          </a:p>
          <a:p>
            <a:r>
              <a:rPr lang="en-US" dirty="0"/>
              <a:t>Kristina</a:t>
            </a:r>
          </a:p>
          <a:p>
            <a:r>
              <a:rPr lang="en-US" dirty="0"/>
              <a:t>Alex</a:t>
            </a:r>
          </a:p>
          <a:p>
            <a:r>
              <a:rPr lang="en-US" b="1" dirty="0"/>
              <a:t>Room4:</a:t>
            </a:r>
          </a:p>
          <a:p>
            <a:r>
              <a:rPr lang="en-US" dirty="0"/>
              <a:t>Ryder</a:t>
            </a:r>
          </a:p>
          <a:p>
            <a:r>
              <a:rPr lang="en-US" b="1" dirty="0"/>
              <a:t>Room5:</a:t>
            </a:r>
          </a:p>
          <a:p>
            <a:r>
              <a:rPr lang="en-US" dirty="0"/>
              <a:t>Nana</a:t>
            </a:r>
          </a:p>
          <a:p>
            <a:r>
              <a:rPr lang="en-US" dirty="0"/>
              <a:t>Papa</a:t>
            </a:r>
          </a:p>
          <a:p>
            <a:r>
              <a:rPr lang="en-US" b="1" dirty="0"/>
              <a:t>Room6:</a:t>
            </a:r>
          </a:p>
          <a:p>
            <a:r>
              <a:rPr lang="en-US" dirty="0"/>
              <a:t>Michelle</a:t>
            </a:r>
          </a:p>
          <a:p>
            <a:r>
              <a:rPr lang="en-US" dirty="0"/>
              <a:t>George</a:t>
            </a:r>
          </a:p>
          <a:p>
            <a:r>
              <a:rPr lang="en-US" b="1" dirty="0"/>
              <a:t>Room7:</a:t>
            </a:r>
          </a:p>
          <a:p>
            <a:r>
              <a:rPr lang="en-US" dirty="0"/>
              <a:t>Danny</a:t>
            </a:r>
          </a:p>
          <a:p>
            <a:r>
              <a:rPr lang="en-US" dirty="0"/>
              <a:t>Casey</a:t>
            </a:r>
          </a:p>
          <a:p>
            <a:r>
              <a:rPr lang="en-US" b="1" dirty="0"/>
              <a:t>Room8:</a:t>
            </a:r>
          </a:p>
          <a:p>
            <a:r>
              <a:rPr lang="en-US" dirty="0"/>
              <a:t>Darrin</a:t>
            </a:r>
          </a:p>
          <a:p>
            <a:r>
              <a:rPr lang="en-US" dirty="0"/>
              <a:t>Taryn</a:t>
            </a:r>
          </a:p>
          <a:p>
            <a:endParaRPr lang="en-US" dirty="0"/>
          </a:p>
          <a:p>
            <a:r>
              <a:rPr lang="en-US" b="1" dirty="0"/>
              <a:t>Room9:</a:t>
            </a:r>
          </a:p>
          <a:p>
            <a:r>
              <a:rPr lang="en-US" dirty="0"/>
              <a:t>Aaron</a:t>
            </a:r>
          </a:p>
          <a:p>
            <a:r>
              <a:rPr lang="en-US" b="1" dirty="0"/>
              <a:t>Room10:</a:t>
            </a:r>
          </a:p>
          <a:p>
            <a:r>
              <a:rPr lang="en-US" dirty="0" err="1"/>
              <a:t>Saryn</a:t>
            </a:r>
            <a:endParaRPr lang="en-US" dirty="0"/>
          </a:p>
          <a:p>
            <a:r>
              <a:rPr lang="en-US" dirty="0"/>
              <a:t>Zach</a:t>
            </a:r>
          </a:p>
          <a:p>
            <a:r>
              <a:rPr lang="en-US" dirty="0"/>
              <a:t>Dakota</a:t>
            </a:r>
          </a:p>
          <a:p>
            <a:r>
              <a:rPr lang="en-US" dirty="0"/>
              <a:t>Charlotte</a:t>
            </a:r>
          </a:p>
          <a:p>
            <a:r>
              <a:rPr lang="en-US" b="1" dirty="0"/>
              <a:t>Room11:</a:t>
            </a:r>
          </a:p>
          <a:p>
            <a:r>
              <a:rPr lang="en-US" dirty="0"/>
              <a:t>Abuela</a:t>
            </a:r>
          </a:p>
        </p:txBody>
      </p:sp>
    </p:spTree>
    <p:extLst>
      <p:ext uri="{BB962C8B-B14F-4D97-AF65-F5344CB8AC3E}">
        <p14:creationId xmlns:p14="http://schemas.microsoft.com/office/powerpoint/2010/main" val="788226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EAB21749-21E0-B555-8423-AF94BE383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Timeline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D15DC2-8425-2530-3D59-ABE5D5C4A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BE69CA-6103-8905-AE40-58A0BF4B7DB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0B8A38-0D00-02A3-B2B7-0F94CE632B7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78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0BA3D-9921-C7FC-BC8D-5FC0FFA61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4B294B-3C01-ED06-AA96-7FF46F3D2A9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Key points to note: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Travel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Availability of lodging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Weather</a:t>
            </a:r>
          </a:p>
          <a:p>
            <a:r>
              <a:rPr lang="en-US" b="1" dirty="0"/>
              <a:t>DISCUSS &amp; DECIDE</a:t>
            </a:r>
          </a:p>
          <a:p>
            <a:r>
              <a:rPr lang="en-US" dirty="0">
                <a:solidFill>
                  <a:srgbClr val="FF0000"/>
                </a:solidFill>
              </a:rPr>
              <a:t>Consider Sevierville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99A34E-6529-A0C2-1EEE-44E5D83178A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771505" y="772445"/>
            <a:ext cx="3839095" cy="23365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Pigeon forge/ Gatlinburg, TN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45A76-E100-EFC9-2708-1B1481747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CAB8F816-C187-FD27-3E4F-AB0BC032010B}"/>
              </a:ext>
            </a:extLst>
          </p:cNvPr>
          <p:cNvSpPr txBox="1">
            <a:spLocks/>
          </p:cNvSpPr>
          <p:nvPr/>
        </p:nvSpPr>
        <p:spPr>
          <a:xfrm>
            <a:off x="8610600" y="774014"/>
            <a:ext cx="3008672" cy="232109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Blue ridge, ga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83346F2-114E-787D-829E-80270C152577}"/>
              </a:ext>
            </a:extLst>
          </p:cNvPr>
          <p:cNvSpPr txBox="1">
            <a:spLocks/>
          </p:cNvSpPr>
          <p:nvPr/>
        </p:nvSpPr>
        <p:spPr>
          <a:xfrm>
            <a:off x="5220928" y="3732129"/>
            <a:ext cx="3008672" cy="232109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Asheville, NC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CFC9E98-48AF-6A1C-00D1-347C6E907AF5}"/>
              </a:ext>
            </a:extLst>
          </p:cNvPr>
          <p:cNvSpPr txBox="1">
            <a:spLocks/>
          </p:cNvSpPr>
          <p:nvPr/>
        </p:nvSpPr>
        <p:spPr>
          <a:xfrm>
            <a:off x="8610600" y="3732128"/>
            <a:ext cx="3008672" cy="232109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 cap="all" baseline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Chattanooga, TN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EAF6B2-155F-E745-E24F-ABA90C349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659" y="1099165"/>
            <a:ext cx="3109210" cy="2329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E69C33-3557-B8BE-6FB7-391BCFEA5A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026" r="4113"/>
          <a:stretch/>
        </p:blipFill>
        <p:spPr>
          <a:xfrm>
            <a:off x="5170659" y="4019833"/>
            <a:ext cx="3109211" cy="23365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BEDF1E-FE1F-E3BC-8339-9C868F3BC33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849" r="9778"/>
          <a:stretch/>
        </p:blipFill>
        <p:spPr>
          <a:xfrm>
            <a:off x="8660869" y="4027545"/>
            <a:ext cx="3109211" cy="23210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E3513A-50F8-32D1-0A17-441F67A8F2D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0916"/>
          <a:stretch/>
        </p:blipFill>
        <p:spPr>
          <a:xfrm>
            <a:off x="8660869" y="1093738"/>
            <a:ext cx="3109210" cy="2326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96134A-26EC-4B28-4101-656B85DE76C9}"/>
              </a:ext>
            </a:extLst>
          </p:cNvPr>
          <p:cNvSpPr/>
          <p:nvPr/>
        </p:nvSpPr>
        <p:spPr>
          <a:xfrm>
            <a:off x="4771505" y="423512"/>
            <a:ext cx="3839095" cy="32340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E3CA60-2EA5-12B0-1E04-85991421FFE1}"/>
              </a:ext>
            </a:extLst>
          </p:cNvPr>
          <p:cNvSpPr txBox="1"/>
          <p:nvPr/>
        </p:nvSpPr>
        <p:spPr>
          <a:xfrm>
            <a:off x="9139989" y="-10400"/>
            <a:ext cx="32725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D2B1B9-AEB8-29EE-7D40-1D5258374E48}"/>
              </a:ext>
            </a:extLst>
          </p:cNvPr>
          <p:cNvSpPr txBox="1"/>
          <p:nvPr/>
        </p:nvSpPr>
        <p:spPr>
          <a:xfrm>
            <a:off x="9042242" y="2750446"/>
            <a:ext cx="32725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71A872-3960-1216-B58F-F8FCDF18990B}"/>
              </a:ext>
            </a:extLst>
          </p:cNvPr>
          <p:cNvSpPr txBox="1"/>
          <p:nvPr/>
        </p:nvSpPr>
        <p:spPr>
          <a:xfrm>
            <a:off x="5584147" y="2884032"/>
            <a:ext cx="32725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DCAA9F3-9215-1036-96FB-40CCF0904168}"/>
              </a:ext>
            </a:extLst>
          </p:cNvPr>
          <p:cNvCxnSpPr>
            <a:cxnSpLocks/>
          </p:cNvCxnSpPr>
          <p:nvPr/>
        </p:nvCxnSpPr>
        <p:spPr>
          <a:xfrm>
            <a:off x="5035905" y="929058"/>
            <a:ext cx="15015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909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A6EA623-FC3F-8EBD-1C1B-072A21C29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143"/>
            <a:ext cx="10515600" cy="1229033"/>
          </a:xfrm>
        </p:spPr>
        <p:txBody>
          <a:bodyPr/>
          <a:lstStyle/>
          <a:p>
            <a:r>
              <a:rPr lang="en-US" noProof="0" dirty="0"/>
              <a:t>Lodging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BA4F5C-B74F-2580-2C17-9931DAB9193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75" y="2858625"/>
            <a:ext cx="3971607" cy="3338513"/>
          </a:xfrm>
        </p:spPr>
        <p:txBody>
          <a:bodyPr/>
          <a:lstStyle/>
          <a:p>
            <a:r>
              <a:rPr lang="en-US" dirty="0"/>
              <a:t>Bedroom Count/variety</a:t>
            </a:r>
          </a:p>
          <a:p>
            <a:r>
              <a:rPr lang="en-US" dirty="0"/>
              <a:t>Dining Space/Common Spaces</a:t>
            </a:r>
          </a:p>
          <a:p>
            <a:r>
              <a:rPr lang="en-US" dirty="0"/>
              <a:t>Accessibility</a:t>
            </a:r>
          </a:p>
          <a:p>
            <a:r>
              <a:rPr lang="en-US" dirty="0"/>
              <a:t>Rec space</a:t>
            </a:r>
          </a:p>
          <a:p>
            <a:pPr lvl="1"/>
            <a:r>
              <a:rPr lang="en-US" dirty="0"/>
              <a:t>Outdoor &amp; Indoor spaces</a:t>
            </a:r>
          </a:p>
          <a:p>
            <a:pPr lvl="1"/>
            <a:r>
              <a:rPr lang="en-US" dirty="0"/>
              <a:t>Kid-friendly spaces</a:t>
            </a:r>
          </a:p>
          <a:p>
            <a:pPr marL="0" indent="0">
              <a:buNone/>
            </a:pPr>
            <a:r>
              <a:rPr lang="en-US" dirty="0"/>
              <a:t>5. Distance to extra curriculars</a:t>
            </a:r>
          </a:p>
          <a:p>
            <a:pPr marL="0" indent="0">
              <a:buNone/>
            </a:pPr>
            <a:r>
              <a:rPr lang="en-US" dirty="0"/>
              <a:t>6. Budget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861FF45-BE19-75F7-FDF6-3CF0D85A8F0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821383" y="2858625"/>
            <a:ext cx="6532418" cy="3999375"/>
          </a:xfrm>
        </p:spPr>
        <p:txBody>
          <a:bodyPr/>
          <a:lstStyle/>
          <a:p>
            <a:r>
              <a:rPr lang="en-US" dirty="0"/>
              <a:t>DISCUSS: Identify priorities (reassign as needed), needs, and wants.</a:t>
            </a:r>
          </a:p>
          <a:p>
            <a:r>
              <a:rPr lang="en-US" dirty="0"/>
              <a:t>NEEDS: </a:t>
            </a:r>
            <a:r>
              <a:rPr lang="en-US" dirty="0">
                <a:solidFill>
                  <a:srgbClr val="FF0000"/>
                </a:solidFill>
              </a:rPr>
              <a:t>Ensuite on ground level, game/rec room, fully stocked kitchen, handicap accessible, linens, &lt;30mins from DT, </a:t>
            </a:r>
            <a:r>
              <a:rPr lang="en-US" dirty="0" err="1">
                <a:solidFill>
                  <a:srgbClr val="FF0000"/>
                </a:solidFill>
              </a:rPr>
              <a:t>wifi</a:t>
            </a:r>
            <a:r>
              <a:rPr lang="en-US" dirty="0">
                <a:solidFill>
                  <a:srgbClr val="FF0000"/>
                </a:solidFill>
              </a:rPr>
              <a:t>, parking, outdoor smoking areas</a:t>
            </a:r>
            <a:endParaRPr lang="en-US" dirty="0"/>
          </a:p>
          <a:p>
            <a:r>
              <a:rPr lang="en-US" dirty="0"/>
              <a:t>WANTS:</a:t>
            </a:r>
            <a:r>
              <a:rPr lang="en-US" dirty="0">
                <a:solidFill>
                  <a:srgbClr val="FF0000"/>
                </a:solidFill>
              </a:rPr>
              <a:t> kid play places, coffee bar, community area for rec, VIEWS, baby changing station, outdoor grill, pizza oven, (pool is plus but not required)</a:t>
            </a:r>
            <a:endParaRPr lang="en-US" dirty="0"/>
          </a:p>
          <a:p>
            <a:r>
              <a:rPr lang="en-US" b="1" dirty="0"/>
              <a:t>ACTION: Based on discussion, find 3 homes at desired location(s) to present at next meeting.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347400-F1A2-FAFC-8A83-9280B6C44D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5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454B2DBC-09D1-EB43-6CB5-409655E79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91" y="787869"/>
            <a:ext cx="2743200" cy="2142144"/>
          </a:xfrm>
        </p:spPr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49D9BA1-EC7F-6880-70CD-B2D6838810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270" y="3175462"/>
            <a:ext cx="3640974" cy="3180888"/>
          </a:xfrm>
        </p:spPr>
        <p:txBody>
          <a:bodyPr/>
          <a:lstStyle/>
          <a:p>
            <a:r>
              <a:rPr lang="en-US" dirty="0"/>
              <a:t>Items to consider: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Attendee contribution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Fundraising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Cost-saving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Cancellation terms</a:t>
            </a:r>
          </a:p>
          <a:p>
            <a:r>
              <a:rPr lang="en-US" b="1" dirty="0"/>
              <a:t>ACTION: APPOINT SPREADSHEET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BCC98EAA-4C6E-9974-AB21-E955BE34DF52}"/>
              </a:ext>
            </a:extLst>
          </p:cNvPr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471629982"/>
              </p:ext>
            </p:extLst>
          </p:nvPr>
        </p:nvGraphicFramePr>
        <p:xfrm>
          <a:off x="5221287" y="787400"/>
          <a:ext cx="6132513" cy="5490937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47629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656215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1019238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Budget Influences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87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Lodging</a:t>
                      </a:r>
                    </a:p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(covered by 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</a:rPr>
                        <a:t>Nana&amp;Papa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VRBO/AIRBNB VS RESORT-STYLE CABINS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87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sngStrike" dirty="0"/>
                        <a:t>POTLUCK VS </a:t>
                      </a:r>
                      <a:r>
                        <a:rPr lang="en-US" u="sng" dirty="0">
                          <a:solidFill>
                            <a:srgbClr val="FF0000"/>
                          </a:solidFill>
                        </a:rPr>
                        <a:t>ROTATION</a:t>
                      </a:r>
                    </a:p>
                    <a:p>
                      <a:pPr algn="ctr"/>
                      <a:r>
                        <a:rPr lang="en-US" strike="sngStrike" baseline="0" dirty="0"/>
                        <a:t>CATER?</a:t>
                      </a:r>
                    </a:p>
                    <a:p>
                      <a:pPr algn="ctr"/>
                      <a:r>
                        <a:rPr lang="en-US" strike="sngStrike" baseline="0" dirty="0"/>
                        <a:t>PRIVATE CHEF?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87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Transportation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CARPOOL</a:t>
                      </a:r>
                      <a:r>
                        <a:rPr lang="en-US" dirty="0"/>
                        <a:t> </a:t>
                      </a:r>
                      <a:r>
                        <a:rPr lang="en-US" strike="sngStrike" dirty="0"/>
                        <a:t>VS CHARTER</a:t>
                      </a:r>
                    </a:p>
                    <a:p>
                      <a:pPr algn="ctr"/>
                      <a:r>
                        <a:rPr lang="en-US" dirty="0"/>
                        <a:t>HOW MANY CARS?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8716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Extracurriculars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EXCURSION VS SELF GUIDED, OUTDOORS VS URBAN, </a:t>
                      </a:r>
                    </a:p>
                    <a:p>
                      <a:pPr algn="ctr"/>
                      <a:r>
                        <a:rPr lang="en-US" dirty="0"/>
                        <a:t>AT-HOUSE ACTIVITIES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995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Decorations &amp; Souvenirs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PHOTOGRAPHER? INVITE/SAVE THE DATES? T-SHIRTS? DIY?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31D9AC-E93A-BE3D-2EB5-36EE9ED4D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EB40F-9A44-DA81-508F-3B726CEC78AD}"/>
              </a:ext>
            </a:extLst>
          </p:cNvPr>
          <p:cNvSpPr txBox="1"/>
          <p:nvPr/>
        </p:nvSpPr>
        <p:spPr>
          <a:xfrm>
            <a:off x="1396876" y="210331"/>
            <a:ext cx="939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DISCLAIMER: ADDITIONAL DISCUSSIONS TO COME, MANY ACTIONS WILL COME FROM THIS</a:t>
            </a:r>
          </a:p>
        </p:txBody>
      </p:sp>
    </p:spTree>
    <p:extLst>
      <p:ext uri="{BB962C8B-B14F-4D97-AF65-F5344CB8AC3E}">
        <p14:creationId xmlns:p14="http://schemas.microsoft.com/office/powerpoint/2010/main" val="30900911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D353609C-AFD0-2BF5-05CC-2430B957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66915"/>
            <a:ext cx="2782529" cy="2163098"/>
          </a:xfrm>
        </p:spPr>
        <p:txBody>
          <a:bodyPr/>
          <a:lstStyle/>
          <a:p>
            <a:r>
              <a:rPr lang="en-US" dirty="0"/>
              <a:t>Planning committee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54038" y="726794"/>
            <a:ext cx="6341212" cy="1969628"/>
          </a:xfrm>
        </p:spPr>
        <p:txBody>
          <a:bodyPr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we have enough representation in our planning group? Who else should we involve? 5-6 members? </a:t>
            </a:r>
            <a:r>
              <a:rPr lang="en-US" dirty="0">
                <a:solidFill>
                  <a:srgbClr val="FF0000"/>
                </a:solidFill>
              </a:rPr>
              <a:t>Darrin, Tarin, Danielle?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Regular Meetings: bi-weekly? Change over time? </a:t>
            </a:r>
            <a:r>
              <a:rPr lang="en-US" dirty="0">
                <a:solidFill>
                  <a:srgbClr val="FF0000"/>
                </a:solidFill>
              </a:rPr>
              <a:t>Bi-weekly until itinerary in 50% determined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Data Place: </a:t>
            </a:r>
            <a:r>
              <a:rPr lang="en-US" strike="sngStrike" dirty="0"/>
              <a:t>google drive or </a:t>
            </a:r>
            <a:r>
              <a:rPr lang="en-US" dirty="0">
                <a:solidFill>
                  <a:srgbClr val="FF0000"/>
                </a:solidFill>
                <a:hlinkClick r:id="rId3"/>
              </a:rPr>
              <a:t>one drive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pic>
        <p:nvPicPr>
          <p:cNvPr id="19" name="Picture Placeholder 14" descr="Close up of a plants">
            <a:extLst>
              <a:ext uri="{FF2B5EF4-FFF2-40B4-BE49-F238E27FC236}">
                <a16:creationId xmlns:a16="http://schemas.microsoft.com/office/drawing/2014/main" id="{D6CFF55D-EA3F-6E9D-3301-8FFC1310C3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716594"/>
            <a:ext cx="12192000" cy="3141406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EA18F1-1CB3-04BA-3FB2-530F2637A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5C1FF7-E6FD-96EB-D1C1-28C27C8CE69D}"/>
              </a:ext>
            </a:extLst>
          </p:cNvPr>
          <p:cNvSpPr txBox="1"/>
          <p:nvPr/>
        </p:nvSpPr>
        <p:spPr>
          <a:xfrm>
            <a:off x="1782183" y="3089712"/>
            <a:ext cx="8627633" cy="36317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Consider Roles: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Activity Administrator: Danny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Responsible for finding, organizing, and executing excursions and family activities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Provisions Principal: George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Responsible for determining food needs, organizing rotation, and shopping for groceries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Communications Coordinator: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Main POC for sending out updates, invites, meeting reminders, fielding questions to committee, and daily newsletter during event?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Logistics Lead: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Responsible for accommodations, transportation, venue/group bookings, ensuring timeline goes would a hitch!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Money Manager: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Estimates budget, tracks expenses, handles contributions, manages finances, keeps it in a nice excel spreadsheet</a:t>
            </a:r>
          </a:p>
        </p:txBody>
      </p:sp>
    </p:spTree>
    <p:extLst>
      <p:ext uri="{BB962C8B-B14F-4D97-AF65-F5344CB8AC3E}">
        <p14:creationId xmlns:p14="http://schemas.microsoft.com/office/powerpoint/2010/main" val="10701585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175_Win32_SL_V6" id="{2596AF0E-92BF-4F5A-A2A1-B1C9D33CD0CE}" vid="{0709752F-9199-467A-B305-5274ECB683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AD180A-D253-4F84-BD24-8EE736E655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9424615-5FE5-4F43-AE24-3BC9A05326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19A644-6410-4EC7-894C-877E70305D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{EB7DFD2C-78BD-4E2A-B710-322A736BBD2D}tf16411175_win32</Template>
  <TotalTime>198</TotalTime>
  <Words>2628</Words>
  <Application>Microsoft Office PowerPoint</Application>
  <PresentationFormat>Widescreen</PresentationFormat>
  <Paragraphs>298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Tenorite </vt:lpstr>
      <vt:lpstr>Tenorite Bold</vt:lpstr>
      <vt:lpstr>Custom</vt:lpstr>
      <vt:lpstr>2025 Converse family reunion</vt:lpstr>
      <vt:lpstr>AGENDA</vt:lpstr>
      <vt:lpstr>Lodging: Michelle</vt:lpstr>
      <vt:lpstr>Family  count: 23</vt:lpstr>
      <vt:lpstr>Example Timeline</vt:lpstr>
      <vt:lpstr>location</vt:lpstr>
      <vt:lpstr>Lodging</vt:lpstr>
      <vt:lpstr>Budget</vt:lpstr>
      <vt:lpstr>Planning committee</vt:lpstr>
      <vt:lpstr>Actions!</vt:lpstr>
      <vt:lpstr>Final Thoughts?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Casey Kemp</dc:creator>
  <cp:lastModifiedBy>Casey Kemp</cp:lastModifiedBy>
  <cp:revision>1</cp:revision>
  <dcterms:created xsi:type="dcterms:W3CDTF">2024-09-15T21:54:40Z</dcterms:created>
  <dcterms:modified xsi:type="dcterms:W3CDTF">2024-09-20T18:11:56Z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